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sldIdLst>
    <p:sldId id="257" r:id="rId3"/>
    <p:sldId id="363" r:id="rId4"/>
    <p:sldId id="410" r:id="rId5"/>
    <p:sldId id="411" r:id="rId6"/>
    <p:sldId id="412" r:id="rId7"/>
    <p:sldId id="414" r:id="rId8"/>
    <p:sldId id="413" r:id="rId9"/>
    <p:sldId id="415" r:id="rId10"/>
    <p:sldId id="416" r:id="rId11"/>
    <p:sldId id="417" r:id="rId12"/>
    <p:sldId id="418" r:id="rId13"/>
    <p:sldId id="419" r:id="rId14"/>
    <p:sldId id="420" r:id="rId15"/>
    <p:sldId id="423" r:id="rId16"/>
    <p:sldId id="424" r:id="rId17"/>
    <p:sldId id="425" r:id="rId18"/>
    <p:sldId id="426" r:id="rId19"/>
    <p:sldId id="427" r:id="rId20"/>
    <p:sldId id="428" r:id="rId21"/>
    <p:sldId id="429" r:id="rId22"/>
    <p:sldId id="430" r:id="rId23"/>
    <p:sldId id="431" r:id="rId24"/>
    <p:sldId id="432" r:id="rId25"/>
    <p:sldId id="433" r:id="rId26"/>
    <p:sldId id="434" r:id="rId27"/>
    <p:sldId id="435" r:id="rId28"/>
    <p:sldId id="469" r:id="rId29"/>
    <p:sldId id="436" r:id="rId30"/>
    <p:sldId id="437" r:id="rId31"/>
    <p:sldId id="438" r:id="rId32"/>
    <p:sldId id="440" r:id="rId33"/>
    <p:sldId id="441" r:id="rId34"/>
    <p:sldId id="442" r:id="rId35"/>
    <p:sldId id="443" r:id="rId36"/>
    <p:sldId id="444" r:id="rId37"/>
    <p:sldId id="445" r:id="rId38"/>
    <p:sldId id="446" r:id="rId39"/>
    <p:sldId id="447" r:id="rId40"/>
    <p:sldId id="448" r:id="rId41"/>
    <p:sldId id="449" r:id="rId42"/>
    <p:sldId id="450" r:id="rId43"/>
    <p:sldId id="451" r:id="rId44"/>
    <p:sldId id="452" r:id="rId45"/>
    <p:sldId id="453" r:id="rId46"/>
    <p:sldId id="454" r:id="rId47"/>
    <p:sldId id="455" r:id="rId48"/>
    <p:sldId id="456" r:id="rId49"/>
    <p:sldId id="457" r:id="rId50"/>
    <p:sldId id="458" r:id="rId51"/>
    <p:sldId id="459" r:id="rId52"/>
    <p:sldId id="470" r:id="rId53"/>
    <p:sldId id="460" r:id="rId54"/>
    <p:sldId id="461" r:id="rId55"/>
    <p:sldId id="462" r:id="rId56"/>
    <p:sldId id="464" r:id="rId57"/>
    <p:sldId id="465" r:id="rId58"/>
    <p:sldId id="466" r:id="rId59"/>
    <p:sldId id="467" r:id="rId60"/>
    <p:sldId id="463" r:id="rId61"/>
    <p:sldId id="468" r:id="rId62"/>
    <p:sldId id="409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DD89A75-8654-4194-9406-E249D9F7F2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59C56EA-9893-4015-A76F-15CDF5EFD58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1F93A-2E70-418A-8631-6B256E6CA2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6002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F29DF2-272C-4DF5-B221-881A5195A6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09118A7-F379-40D4-9D97-8583589080E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9C78E-A5C9-4AFB-8616-E10027409A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2259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3CE7503-63EE-4C4E-8094-F36FF8B4A2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F6A88E6-22F7-4324-B512-7A0D4CC982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86259-D9D7-4C1C-8916-165CECB78B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9244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58763"/>
            <a:ext cx="2743200" cy="587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8763"/>
            <a:ext cx="8026400" cy="587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B1BA2A-A593-4A6F-856A-6A4DF805BC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30A78FB-FB8F-46F8-9E33-20185F7377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5750F-FCEB-4C05-818D-099E50DA6AF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495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4429C47-FEF3-4AFB-935E-F0218FBEFD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85022F1-CD11-47A9-9058-8FA1026BD56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2AF3F-B068-4607-989B-BAABF54EF0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604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CFC7345-DFD0-4561-B634-573255508D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6B9672F-37F8-4AD0-964D-4E3FC4AB58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58B0FF-9AC3-4BDD-A7D9-7A9CE11EA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919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BD69AAA-F97F-4BAF-8368-4E449C407E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9D997F8-DC54-4B12-8743-09203BD2D9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1D994-EB66-42AF-A2F8-489E52A4E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780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F645E1-30CA-454D-9885-AFDF708666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9F5D002-A1AC-4FDD-8C0E-62C6F7D649C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7562E-F879-4095-ABF5-C73B5A7CC6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01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DECA784-088D-4C25-A441-7919AFA091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89BA0E-7F19-44E7-94F8-25D8196EF7E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5F4C25-8B22-4449-B2CD-B2E3B721C6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002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060D9E5-AF0F-402C-8580-04552E3036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BCDB7881-97D1-42CA-95F7-47553532C0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B0E4B5-D593-4406-96FC-23A1D3164B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9907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7E528FA-2E35-4544-8F56-D87CA69328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872A664-8A9C-481A-A1CE-8FF9A16CBC7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0589D4-0202-4EE7-B254-D5F5F52848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2134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BE3C7CD-8EFC-40C8-99DB-4C4CA88B0B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1E26F8C-A8AC-4E38-B75D-0A3E7B00267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5B8FA-0F24-45DD-A0B1-E1570FF4DA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506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>
            <a:extLst>
              <a:ext uri="{FF2B5EF4-FFF2-40B4-BE49-F238E27FC236}">
                <a16:creationId xmlns:a16="http://schemas.microsoft.com/office/drawing/2014/main" id="{5DE39563-2A8D-4F0A-BEDC-E426B19B0A82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3600" y="1295400"/>
            <a:ext cx="0" cy="403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1027" name="Group 8">
            <a:extLst>
              <a:ext uri="{FF2B5EF4-FFF2-40B4-BE49-F238E27FC236}">
                <a16:creationId xmlns:a16="http://schemas.microsoft.com/office/drawing/2014/main" id="{72DDC5A4-1931-48AE-ABCC-93C010628D90}"/>
              </a:ext>
            </a:extLst>
          </p:cNvPr>
          <p:cNvGrpSpPr>
            <a:grpSpLocks/>
          </p:cNvGrpSpPr>
          <p:nvPr/>
        </p:nvGrpSpPr>
        <p:grpSpPr bwMode="auto">
          <a:xfrm>
            <a:off x="10041467" y="3030538"/>
            <a:ext cx="1784351" cy="2189162"/>
            <a:chOff x="4704" y="1885"/>
            <a:chExt cx="843" cy="1379"/>
          </a:xfrm>
        </p:grpSpPr>
        <p:sp>
          <p:nvSpPr>
            <p:cNvPr id="1033" name="Oval 9">
              <a:extLst>
                <a:ext uri="{FF2B5EF4-FFF2-40B4-BE49-F238E27FC236}">
                  <a16:creationId xmlns:a16="http://schemas.microsoft.com/office/drawing/2014/main" id="{B069BB5D-F5F5-4F6A-9574-4C7EB9719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4" name="Oval 10">
              <a:extLst>
                <a:ext uri="{FF2B5EF4-FFF2-40B4-BE49-F238E27FC236}">
                  <a16:creationId xmlns:a16="http://schemas.microsoft.com/office/drawing/2014/main" id="{E9325959-FE70-42DF-BAC7-DF2658B63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5" name="Oval 11">
              <a:extLst>
                <a:ext uri="{FF2B5EF4-FFF2-40B4-BE49-F238E27FC236}">
                  <a16:creationId xmlns:a16="http://schemas.microsoft.com/office/drawing/2014/main" id="{655A3CEB-9185-4723-B43E-78CBD4E9C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6" name="Oval 12">
              <a:extLst>
                <a:ext uri="{FF2B5EF4-FFF2-40B4-BE49-F238E27FC236}">
                  <a16:creationId xmlns:a16="http://schemas.microsoft.com/office/drawing/2014/main" id="{71E9C3DC-27AC-4F81-8A52-D8E1F06ED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7" name="Oval 13">
              <a:extLst>
                <a:ext uri="{FF2B5EF4-FFF2-40B4-BE49-F238E27FC236}">
                  <a16:creationId xmlns:a16="http://schemas.microsoft.com/office/drawing/2014/main" id="{46E309F7-D109-4BCB-B472-C7013C2E5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8" name="Oval 14">
              <a:extLst>
                <a:ext uri="{FF2B5EF4-FFF2-40B4-BE49-F238E27FC236}">
                  <a16:creationId xmlns:a16="http://schemas.microsoft.com/office/drawing/2014/main" id="{A0F232D6-F1C0-4D86-86DD-29B73D25A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9" name="Oval 15">
              <a:extLst>
                <a:ext uri="{FF2B5EF4-FFF2-40B4-BE49-F238E27FC236}">
                  <a16:creationId xmlns:a16="http://schemas.microsoft.com/office/drawing/2014/main" id="{14094B95-7A9F-4E27-A76F-AF6C76BA1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0" name="Oval 16">
              <a:extLst>
                <a:ext uri="{FF2B5EF4-FFF2-40B4-BE49-F238E27FC236}">
                  <a16:creationId xmlns:a16="http://schemas.microsoft.com/office/drawing/2014/main" id="{1316446F-7411-49B4-BAD5-24EE11D83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1" name="Oval 17">
              <a:extLst>
                <a:ext uri="{FF2B5EF4-FFF2-40B4-BE49-F238E27FC236}">
                  <a16:creationId xmlns:a16="http://schemas.microsoft.com/office/drawing/2014/main" id="{BB862FB1-C204-49C3-92AB-7034B654A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2" name="Oval 18">
              <a:extLst>
                <a:ext uri="{FF2B5EF4-FFF2-40B4-BE49-F238E27FC236}">
                  <a16:creationId xmlns:a16="http://schemas.microsoft.com/office/drawing/2014/main" id="{EA5C08F7-694A-4121-AF10-9B8D9E43B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3" name="Oval 19">
              <a:extLst>
                <a:ext uri="{FF2B5EF4-FFF2-40B4-BE49-F238E27FC236}">
                  <a16:creationId xmlns:a16="http://schemas.microsoft.com/office/drawing/2014/main" id="{06E97B86-22E6-48F1-BA4D-3CB612928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4" name="Oval 20">
              <a:extLst>
                <a:ext uri="{FF2B5EF4-FFF2-40B4-BE49-F238E27FC236}">
                  <a16:creationId xmlns:a16="http://schemas.microsoft.com/office/drawing/2014/main" id="{49298F44-FDA8-4AFF-BDFC-0342FC93D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5" name="Oval 21">
              <a:extLst>
                <a:ext uri="{FF2B5EF4-FFF2-40B4-BE49-F238E27FC236}">
                  <a16:creationId xmlns:a16="http://schemas.microsoft.com/office/drawing/2014/main" id="{01F59968-C190-410C-8723-AC61D5DB1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6" name="Oval 22">
              <a:extLst>
                <a:ext uri="{FF2B5EF4-FFF2-40B4-BE49-F238E27FC236}">
                  <a16:creationId xmlns:a16="http://schemas.microsoft.com/office/drawing/2014/main" id="{415570F0-353D-4097-93A3-9FEF2C76C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7" name="Oval 23">
              <a:extLst>
                <a:ext uri="{FF2B5EF4-FFF2-40B4-BE49-F238E27FC236}">
                  <a16:creationId xmlns:a16="http://schemas.microsoft.com/office/drawing/2014/main" id="{048EA8F1-895F-4961-9291-6C4632133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8" name="Oval 24">
              <a:extLst>
                <a:ext uri="{FF2B5EF4-FFF2-40B4-BE49-F238E27FC236}">
                  <a16:creationId xmlns:a16="http://schemas.microsoft.com/office/drawing/2014/main" id="{FCC06B73-2ADC-45AF-AF18-5009E3FB0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9" name="Oval 25">
              <a:extLst>
                <a:ext uri="{FF2B5EF4-FFF2-40B4-BE49-F238E27FC236}">
                  <a16:creationId xmlns:a16="http://schemas.microsoft.com/office/drawing/2014/main" id="{F909AAD3-3983-4291-8DC3-6F8294C85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0" name="Oval 26">
              <a:extLst>
                <a:ext uri="{FF2B5EF4-FFF2-40B4-BE49-F238E27FC236}">
                  <a16:creationId xmlns:a16="http://schemas.microsoft.com/office/drawing/2014/main" id="{3CABBD57-0D04-4325-B7EE-5F3D23CE5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1" name="Oval 27">
              <a:extLst>
                <a:ext uri="{FF2B5EF4-FFF2-40B4-BE49-F238E27FC236}">
                  <a16:creationId xmlns:a16="http://schemas.microsoft.com/office/drawing/2014/main" id="{2E212C74-8DBE-4FC7-A235-5A57D15CB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2" name="Oval 28">
              <a:extLst>
                <a:ext uri="{FF2B5EF4-FFF2-40B4-BE49-F238E27FC236}">
                  <a16:creationId xmlns:a16="http://schemas.microsoft.com/office/drawing/2014/main" id="{47877890-2A40-45E4-A7ED-DEF90BBA3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3" name="Oval 29">
              <a:extLst>
                <a:ext uri="{FF2B5EF4-FFF2-40B4-BE49-F238E27FC236}">
                  <a16:creationId xmlns:a16="http://schemas.microsoft.com/office/drawing/2014/main" id="{6DBA345F-560E-44CB-96F5-54F75B1AB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4" name="Oval 30">
              <a:extLst>
                <a:ext uri="{FF2B5EF4-FFF2-40B4-BE49-F238E27FC236}">
                  <a16:creationId xmlns:a16="http://schemas.microsoft.com/office/drawing/2014/main" id="{66494A7E-875F-4584-A1B0-73BCE36DC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5" name="Oval 31">
              <a:extLst>
                <a:ext uri="{FF2B5EF4-FFF2-40B4-BE49-F238E27FC236}">
                  <a16:creationId xmlns:a16="http://schemas.microsoft.com/office/drawing/2014/main" id="{F0E90CA0-E800-48FD-B1CC-35C8ECBFD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6" name="Oval 32">
              <a:extLst>
                <a:ext uri="{FF2B5EF4-FFF2-40B4-BE49-F238E27FC236}">
                  <a16:creationId xmlns:a16="http://schemas.microsoft.com/office/drawing/2014/main" id="{7854C80F-850B-489F-929D-A574856FC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7" name="Oval 33">
              <a:extLst>
                <a:ext uri="{FF2B5EF4-FFF2-40B4-BE49-F238E27FC236}">
                  <a16:creationId xmlns:a16="http://schemas.microsoft.com/office/drawing/2014/main" id="{D8D2A578-741F-44DA-9DE6-D24888ABB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8" name="Oval 34">
              <a:extLst>
                <a:ext uri="{FF2B5EF4-FFF2-40B4-BE49-F238E27FC236}">
                  <a16:creationId xmlns:a16="http://schemas.microsoft.com/office/drawing/2014/main" id="{B3A617B1-ACF0-45A8-8371-CEF176AD9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9" name="Oval 35">
              <a:extLst>
                <a:ext uri="{FF2B5EF4-FFF2-40B4-BE49-F238E27FC236}">
                  <a16:creationId xmlns:a16="http://schemas.microsoft.com/office/drawing/2014/main" id="{3FE73368-FD01-4D6E-9D10-1A7247810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0" name="Oval 36">
              <a:extLst>
                <a:ext uri="{FF2B5EF4-FFF2-40B4-BE49-F238E27FC236}">
                  <a16:creationId xmlns:a16="http://schemas.microsoft.com/office/drawing/2014/main" id="{F5F21CF5-B719-467B-BC27-679284AEE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1" name="Oval 37">
              <a:extLst>
                <a:ext uri="{FF2B5EF4-FFF2-40B4-BE49-F238E27FC236}">
                  <a16:creationId xmlns:a16="http://schemas.microsoft.com/office/drawing/2014/main" id="{A043BB70-C4D5-41C3-BE4E-A0309931C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2" name="Oval 38">
              <a:extLst>
                <a:ext uri="{FF2B5EF4-FFF2-40B4-BE49-F238E27FC236}">
                  <a16:creationId xmlns:a16="http://schemas.microsoft.com/office/drawing/2014/main" id="{6744746D-E16D-4D89-919E-3C1DD826A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3" name="Oval 39">
              <a:extLst>
                <a:ext uri="{FF2B5EF4-FFF2-40B4-BE49-F238E27FC236}">
                  <a16:creationId xmlns:a16="http://schemas.microsoft.com/office/drawing/2014/main" id="{1208D95B-D0B5-4481-8ED2-88CB86DC3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</p:grpSp>
      <p:sp>
        <p:nvSpPr>
          <p:cNvPr id="1028" name="Line 40">
            <a:extLst>
              <a:ext uri="{FF2B5EF4-FFF2-40B4-BE49-F238E27FC236}">
                <a16:creationId xmlns:a16="http://schemas.microsoft.com/office/drawing/2014/main" id="{3C6D9E1F-E692-4073-B5CE-7490108A33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" y="2819400"/>
            <a:ext cx="113792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74" name="Rectangle 5">
            <a:extLst>
              <a:ext uri="{FF2B5EF4-FFF2-40B4-BE49-F238E27FC236}">
                <a16:creationId xmlns:a16="http://schemas.microsoft.com/office/drawing/2014/main" id="{AD56341C-688C-42DA-B51D-B55B8A4013A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6" name="Rectangle 7">
            <a:extLst>
              <a:ext uri="{FF2B5EF4-FFF2-40B4-BE49-F238E27FC236}">
                <a16:creationId xmlns:a16="http://schemas.microsoft.com/office/drawing/2014/main" id="{F712B849-B1EB-4862-B057-E12688A0AAD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4B595FAF-7733-43D3-9377-3FDAC5F55F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2">
            <a:extLst>
              <a:ext uri="{FF2B5EF4-FFF2-40B4-BE49-F238E27FC236}">
                <a16:creationId xmlns:a16="http://schemas.microsoft.com/office/drawing/2014/main" id="{DCD67B5F-31F2-41D0-8907-4FEB9AD382E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38151" y="1879601"/>
            <a:ext cx="9042400" cy="84772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3900" b="1" dirty="0">
                <a:solidFill>
                  <a:schemeClr val="tx2"/>
                </a:solidFill>
              </a:rPr>
              <a:t>Hi-Tech Education Center</a:t>
            </a:r>
          </a:p>
        </p:txBody>
      </p:sp>
    </p:spTree>
    <p:extLst>
      <p:ext uri="{BB962C8B-B14F-4D97-AF65-F5344CB8AC3E}">
        <p14:creationId xmlns:p14="http://schemas.microsoft.com/office/powerpoint/2010/main" val="3209093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Line 2">
            <a:extLst>
              <a:ext uri="{FF2B5EF4-FFF2-40B4-BE49-F238E27FC236}">
                <a16:creationId xmlns:a16="http://schemas.microsoft.com/office/drawing/2014/main" id="{AFB6D7CE-F733-4802-A096-4134CC532B2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17200" y="152400"/>
            <a:ext cx="0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5F3A7CCD-936F-44CB-BB98-876C7A9B25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58764"/>
            <a:ext cx="10058400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717DC534-87EB-445D-A532-61DDCC0553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19263"/>
            <a:ext cx="109728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7589" name="Rectangle 5">
            <a:extLst>
              <a:ext uri="{FF2B5EF4-FFF2-40B4-BE49-F238E27FC236}">
                <a16:creationId xmlns:a16="http://schemas.microsoft.com/office/drawing/2014/main" id="{F3A06371-B8F8-44DC-B929-EC22A1E666A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7591" name="Rectangle 7">
            <a:extLst>
              <a:ext uri="{FF2B5EF4-FFF2-40B4-BE49-F238E27FC236}">
                <a16:creationId xmlns:a16="http://schemas.microsoft.com/office/drawing/2014/main" id="{FBE40E59-7AC1-42ED-AF3A-A98C609F237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44D62C76-B710-4A57-B883-3FE33F120A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2055" name="Group 8">
            <a:extLst>
              <a:ext uri="{FF2B5EF4-FFF2-40B4-BE49-F238E27FC236}">
                <a16:creationId xmlns:a16="http://schemas.microsoft.com/office/drawing/2014/main" id="{F1C87ECB-AC24-458D-991C-52C7BBD9526B}"/>
              </a:ext>
            </a:extLst>
          </p:cNvPr>
          <p:cNvGrpSpPr>
            <a:grpSpLocks/>
          </p:cNvGrpSpPr>
          <p:nvPr/>
        </p:nvGrpSpPr>
        <p:grpSpPr bwMode="auto">
          <a:xfrm>
            <a:off x="10871201" y="152400"/>
            <a:ext cx="1056217" cy="1295400"/>
            <a:chOff x="5136" y="960"/>
            <a:chExt cx="528" cy="864"/>
          </a:xfrm>
        </p:grpSpPr>
        <p:sp>
          <p:nvSpPr>
            <p:cNvPr id="2057" name="Oval 9">
              <a:extLst>
                <a:ext uri="{FF2B5EF4-FFF2-40B4-BE49-F238E27FC236}">
                  <a16:creationId xmlns:a16="http://schemas.microsoft.com/office/drawing/2014/main" id="{69B7C95E-175F-46D8-97E7-46E584AE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58" name="Oval 10">
              <a:extLst>
                <a:ext uri="{FF2B5EF4-FFF2-40B4-BE49-F238E27FC236}">
                  <a16:creationId xmlns:a16="http://schemas.microsoft.com/office/drawing/2014/main" id="{B899C88C-0F1D-4478-8005-CE9B31DEB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59" name="Oval 11">
              <a:extLst>
                <a:ext uri="{FF2B5EF4-FFF2-40B4-BE49-F238E27FC236}">
                  <a16:creationId xmlns:a16="http://schemas.microsoft.com/office/drawing/2014/main" id="{6CBFFE80-2696-42C0-983A-58B40EBB4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0" name="Oval 12">
              <a:extLst>
                <a:ext uri="{FF2B5EF4-FFF2-40B4-BE49-F238E27FC236}">
                  <a16:creationId xmlns:a16="http://schemas.microsoft.com/office/drawing/2014/main" id="{F48F49F0-1241-4C5A-AD9C-80ED7A3A5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1" name="Oval 13">
              <a:extLst>
                <a:ext uri="{FF2B5EF4-FFF2-40B4-BE49-F238E27FC236}">
                  <a16:creationId xmlns:a16="http://schemas.microsoft.com/office/drawing/2014/main" id="{4136EB0F-42B3-4331-BC8A-C874119B6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2" name="Oval 14">
              <a:extLst>
                <a:ext uri="{FF2B5EF4-FFF2-40B4-BE49-F238E27FC236}">
                  <a16:creationId xmlns:a16="http://schemas.microsoft.com/office/drawing/2014/main" id="{A16BA3C1-C5C6-4CF0-84FC-A6005C9D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3" name="Oval 15">
              <a:extLst>
                <a:ext uri="{FF2B5EF4-FFF2-40B4-BE49-F238E27FC236}">
                  <a16:creationId xmlns:a16="http://schemas.microsoft.com/office/drawing/2014/main" id="{73CD5657-054A-4949-B668-81D1926DB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4" name="Oval 16">
              <a:extLst>
                <a:ext uri="{FF2B5EF4-FFF2-40B4-BE49-F238E27FC236}">
                  <a16:creationId xmlns:a16="http://schemas.microsoft.com/office/drawing/2014/main" id="{BA9C93A0-8A2C-4067-B051-C7518FF0F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5" name="Oval 17">
              <a:extLst>
                <a:ext uri="{FF2B5EF4-FFF2-40B4-BE49-F238E27FC236}">
                  <a16:creationId xmlns:a16="http://schemas.microsoft.com/office/drawing/2014/main" id="{D9C5BAFA-FD58-47C2-B55E-977533DA3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6" name="Oval 18">
              <a:extLst>
                <a:ext uri="{FF2B5EF4-FFF2-40B4-BE49-F238E27FC236}">
                  <a16:creationId xmlns:a16="http://schemas.microsoft.com/office/drawing/2014/main" id="{3A8C9E9F-0398-4E97-ACEA-27D524983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7" name="Oval 19">
              <a:extLst>
                <a:ext uri="{FF2B5EF4-FFF2-40B4-BE49-F238E27FC236}">
                  <a16:creationId xmlns:a16="http://schemas.microsoft.com/office/drawing/2014/main" id="{C00B4D27-79FD-4164-BDDA-900A82CFC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8" name="Oval 20">
              <a:extLst>
                <a:ext uri="{FF2B5EF4-FFF2-40B4-BE49-F238E27FC236}">
                  <a16:creationId xmlns:a16="http://schemas.microsoft.com/office/drawing/2014/main" id="{764FEE1F-7E36-4ABB-82D4-D54551AD2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9" name="Oval 21">
              <a:extLst>
                <a:ext uri="{FF2B5EF4-FFF2-40B4-BE49-F238E27FC236}">
                  <a16:creationId xmlns:a16="http://schemas.microsoft.com/office/drawing/2014/main" id="{C7D90267-9C2B-436A-868A-2C9BDDA8A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0" name="Oval 22">
              <a:extLst>
                <a:ext uri="{FF2B5EF4-FFF2-40B4-BE49-F238E27FC236}">
                  <a16:creationId xmlns:a16="http://schemas.microsoft.com/office/drawing/2014/main" id="{76978E4C-3B2B-44AD-9229-1A9F3A0AB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1" name="Oval 23">
              <a:extLst>
                <a:ext uri="{FF2B5EF4-FFF2-40B4-BE49-F238E27FC236}">
                  <a16:creationId xmlns:a16="http://schemas.microsoft.com/office/drawing/2014/main" id="{94E426A7-B101-49BB-B006-5E3EF8059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2" name="Oval 24">
              <a:extLst>
                <a:ext uri="{FF2B5EF4-FFF2-40B4-BE49-F238E27FC236}">
                  <a16:creationId xmlns:a16="http://schemas.microsoft.com/office/drawing/2014/main" id="{2CA5AD28-CAC7-4EE5-AE18-115B702EA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3" name="Oval 25">
              <a:extLst>
                <a:ext uri="{FF2B5EF4-FFF2-40B4-BE49-F238E27FC236}">
                  <a16:creationId xmlns:a16="http://schemas.microsoft.com/office/drawing/2014/main" id="{F22736F9-9921-4861-88C1-845E878D0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4" name="Oval 26">
              <a:extLst>
                <a:ext uri="{FF2B5EF4-FFF2-40B4-BE49-F238E27FC236}">
                  <a16:creationId xmlns:a16="http://schemas.microsoft.com/office/drawing/2014/main" id="{501FD783-7A14-4D56-A458-BD7692BE4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5" name="Oval 27">
              <a:extLst>
                <a:ext uri="{FF2B5EF4-FFF2-40B4-BE49-F238E27FC236}">
                  <a16:creationId xmlns:a16="http://schemas.microsoft.com/office/drawing/2014/main" id="{30A1C0F8-A67D-4C44-B220-2FD72B592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6" name="Oval 28">
              <a:extLst>
                <a:ext uri="{FF2B5EF4-FFF2-40B4-BE49-F238E27FC236}">
                  <a16:creationId xmlns:a16="http://schemas.microsoft.com/office/drawing/2014/main" id="{F20E117E-B60D-4F83-B1DD-3DBC9CC56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7" name="Oval 29">
              <a:extLst>
                <a:ext uri="{FF2B5EF4-FFF2-40B4-BE49-F238E27FC236}">
                  <a16:creationId xmlns:a16="http://schemas.microsoft.com/office/drawing/2014/main" id="{2AC52023-1ADA-4FFE-A7CE-8B70FE329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8" name="Oval 30">
              <a:extLst>
                <a:ext uri="{FF2B5EF4-FFF2-40B4-BE49-F238E27FC236}">
                  <a16:creationId xmlns:a16="http://schemas.microsoft.com/office/drawing/2014/main" id="{F5A3EC92-F3C6-4927-9FFC-44A2D9603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9" name="Oval 31">
              <a:extLst>
                <a:ext uri="{FF2B5EF4-FFF2-40B4-BE49-F238E27FC236}">
                  <a16:creationId xmlns:a16="http://schemas.microsoft.com/office/drawing/2014/main" id="{24965F3D-0725-498A-AFD1-20C8EC519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0" name="Oval 32">
              <a:extLst>
                <a:ext uri="{FF2B5EF4-FFF2-40B4-BE49-F238E27FC236}">
                  <a16:creationId xmlns:a16="http://schemas.microsoft.com/office/drawing/2014/main" id="{3FC785C0-4600-4DFD-B22D-B570C65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1" name="Oval 33">
              <a:extLst>
                <a:ext uri="{FF2B5EF4-FFF2-40B4-BE49-F238E27FC236}">
                  <a16:creationId xmlns:a16="http://schemas.microsoft.com/office/drawing/2014/main" id="{DB73C35E-E54E-4716-9252-A2BF347AD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2" name="Oval 34">
              <a:extLst>
                <a:ext uri="{FF2B5EF4-FFF2-40B4-BE49-F238E27FC236}">
                  <a16:creationId xmlns:a16="http://schemas.microsoft.com/office/drawing/2014/main" id="{78038D1D-B289-46FF-BEDD-BA1739319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3" name="Oval 35">
              <a:extLst>
                <a:ext uri="{FF2B5EF4-FFF2-40B4-BE49-F238E27FC236}">
                  <a16:creationId xmlns:a16="http://schemas.microsoft.com/office/drawing/2014/main" id="{E4395689-336B-46BE-90AC-FC6E36EE3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4" name="Oval 36">
              <a:extLst>
                <a:ext uri="{FF2B5EF4-FFF2-40B4-BE49-F238E27FC236}">
                  <a16:creationId xmlns:a16="http://schemas.microsoft.com/office/drawing/2014/main" id="{7E60DA25-179B-4266-9097-92EDD63FF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5" name="Oval 37">
              <a:extLst>
                <a:ext uri="{FF2B5EF4-FFF2-40B4-BE49-F238E27FC236}">
                  <a16:creationId xmlns:a16="http://schemas.microsoft.com/office/drawing/2014/main" id="{8F19465C-138F-4B18-80A9-56EED9EE1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6" name="Oval 38">
              <a:extLst>
                <a:ext uri="{FF2B5EF4-FFF2-40B4-BE49-F238E27FC236}">
                  <a16:creationId xmlns:a16="http://schemas.microsoft.com/office/drawing/2014/main" id="{7C4C4B6D-3AD2-4EE1-A92B-DA94F4760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7" name="Oval 39">
              <a:extLst>
                <a:ext uri="{FF2B5EF4-FFF2-40B4-BE49-F238E27FC236}">
                  <a16:creationId xmlns:a16="http://schemas.microsoft.com/office/drawing/2014/main" id="{A347372D-3D2C-420C-A406-106F58945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87362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>
            <a:extLst>
              <a:ext uri="{FF2B5EF4-FFF2-40B4-BE49-F238E27FC236}">
                <a16:creationId xmlns:a16="http://schemas.microsoft.com/office/drawing/2014/main" id="{660B6EB7-4D46-472F-AC00-CFCF0399C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048000"/>
            <a:ext cx="7239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</a:pPr>
            <a:r>
              <a:rPr lang="en-US" altLang="en-US" sz="3800" b="1" dirty="0">
                <a:solidFill>
                  <a:srgbClr val="000000"/>
                </a:solidFill>
              </a:rPr>
              <a:t>GPIO</a:t>
            </a:r>
            <a:endParaRPr lang="en-US" altLang="en-US" sz="3200" b="1" dirty="0">
              <a:solidFill>
                <a:srgbClr val="000000"/>
              </a:solidFill>
            </a:endParaRPr>
          </a:p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</a:pPr>
            <a:r>
              <a:rPr lang="en-US" altLang="en-US" sz="3200" b="1" dirty="0">
                <a:solidFill>
                  <a:srgbClr val="000000"/>
                </a:solidFill>
              </a:rPr>
              <a:t> </a:t>
            </a:r>
          </a:p>
          <a:p>
            <a:pPr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</a:pPr>
            <a:r>
              <a:rPr lang="en-US" altLang="en-US" sz="1600" b="1" dirty="0">
                <a:solidFill>
                  <a:srgbClr val="000000"/>
                </a:solidFill>
              </a:rPr>
              <a:t>HCM - 2021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CD52-8F55-4B8C-9ADD-9F5B1322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(PD.12)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EE741C-8539-4398-902A-0206867A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76" y="1444102"/>
            <a:ext cx="4353226" cy="31326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4D2102-E86B-4C7E-A3FC-709E70282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690" y="2146856"/>
            <a:ext cx="3222396" cy="471114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7A7805-4DE9-4020-8AF9-D9DEED5F6E41}"/>
              </a:ext>
            </a:extLst>
          </p:cNvPr>
          <p:cNvCxnSpPr/>
          <p:nvPr/>
        </p:nvCxnSpPr>
        <p:spPr>
          <a:xfrm>
            <a:off x="4929809" y="2358887"/>
            <a:ext cx="5155095" cy="25046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6C1AD046-853C-4FB2-98DB-50E52090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276681"/>
              </p:ext>
            </p:extLst>
          </p:nvPr>
        </p:nvGraphicFramePr>
        <p:xfrm>
          <a:off x="1528302" y="5075579"/>
          <a:ext cx="4209774" cy="1137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887">
                  <a:extLst>
                    <a:ext uri="{9D8B030D-6E8A-4147-A177-3AD203B41FA5}">
                      <a16:colId xmlns:a16="http://schemas.microsoft.com/office/drawing/2014/main" val="2993093905"/>
                    </a:ext>
                  </a:extLst>
                </a:gridCol>
                <a:gridCol w="2104887">
                  <a:extLst>
                    <a:ext uri="{9D8B030D-6E8A-4147-A177-3AD203B41FA5}">
                      <a16:colId xmlns:a16="http://schemas.microsoft.com/office/drawing/2014/main" val="2530664907"/>
                    </a:ext>
                  </a:extLst>
                </a:gridCol>
              </a:tblGrid>
              <a:tr h="405528">
                <a:tc>
                  <a:txBody>
                    <a:bodyPr/>
                    <a:lstStyle/>
                    <a:p>
                      <a:r>
                        <a:rPr lang="en-US" dirty="0"/>
                        <a:t>PD.12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Green 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3558"/>
                  </a:ext>
                </a:extLst>
              </a:tr>
              <a:tr h="323727"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317003"/>
                  </a:ext>
                </a:extLst>
              </a:tr>
              <a:tr h="323727"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363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61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3E98-77B6-4674-83B8-B164A2C9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Purpose Input/Output (GPIO)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12A129F-924F-42CF-B19A-FB1BC98C9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5501" y="1597162"/>
            <a:ext cx="5760613" cy="5002073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0EAAF06-96B1-48E9-9245-75B1F7904D0F}"/>
              </a:ext>
            </a:extLst>
          </p:cNvPr>
          <p:cNvSpPr txBox="1">
            <a:spLocks/>
          </p:cNvSpPr>
          <p:nvPr/>
        </p:nvSpPr>
        <p:spPr bwMode="auto">
          <a:xfrm>
            <a:off x="743824" y="1597164"/>
            <a:ext cx="4188903" cy="2501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0558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/>
              <a:t>8 GPIO Ports:</a:t>
            </a:r>
          </a:p>
          <a:p>
            <a:pPr marL="0" indent="0">
              <a:buNone/>
            </a:pPr>
            <a:r>
              <a:rPr lang="en-US" sz="2400" kern="0" dirty="0"/>
              <a:t>A, B, C, D, E, F, G, H</a:t>
            </a:r>
          </a:p>
          <a:p>
            <a:r>
              <a:rPr lang="en-US" sz="2400" kern="0" dirty="0"/>
              <a:t>Up to 16 pins in each port</a:t>
            </a:r>
          </a:p>
        </p:txBody>
      </p:sp>
    </p:spTree>
    <p:extLst>
      <p:ext uri="{BB962C8B-B14F-4D97-AF65-F5344CB8AC3E}">
        <p14:creationId xmlns:p14="http://schemas.microsoft.com/office/powerpoint/2010/main" val="1241538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ABCB-C81E-41B6-BC92-B049E4EF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Configuration Modes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0535F75-9BB2-4FB8-BB11-66047D3AB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351" y="1550262"/>
            <a:ext cx="8590771" cy="4775037"/>
          </a:xfrm>
        </p:spPr>
      </p:pic>
    </p:spTree>
    <p:extLst>
      <p:ext uri="{BB962C8B-B14F-4D97-AF65-F5344CB8AC3E}">
        <p14:creationId xmlns:p14="http://schemas.microsoft.com/office/powerpoint/2010/main" val="611246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83104-E3E2-446C-9F31-6B5240E7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Functions features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295262-93F9-459A-B94B-D11B7FC30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88105"/>
            <a:ext cx="10631648" cy="2236607"/>
          </a:xfrm>
        </p:spPr>
        <p:txBody>
          <a:bodyPr/>
          <a:lstStyle/>
          <a:p>
            <a:r>
              <a:rPr lang="en-US" sz="2000" dirty="0"/>
              <a:t>Most of the peripherals shares the same pin (like </a:t>
            </a:r>
            <a:r>
              <a:rPr lang="en-US" sz="2000" dirty="0" err="1"/>
              <a:t>USARTx_Tx</a:t>
            </a:r>
            <a:r>
              <a:rPr lang="en-US" sz="2000" dirty="0"/>
              <a:t>, TIMx_CH2,</a:t>
            </a:r>
          </a:p>
          <a:p>
            <a:pPr marL="0" indent="0">
              <a:buNone/>
            </a:pPr>
            <a:r>
              <a:rPr lang="en-US" sz="2000" dirty="0"/>
              <a:t>I2Cx_SCL, </a:t>
            </a:r>
            <a:r>
              <a:rPr lang="en-US" sz="2000" dirty="0" err="1"/>
              <a:t>SPIx_MISO</a:t>
            </a:r>
            <a:r>
              <a:rPr lang="en-US" sz="2000" dirty="0"/>
              <a:t>, EVENTOUT…)</a:t>
            </a:r>
          </a:p>
          <a:p>
            <a:r>
              <a:rPr lang="en-US" sz="2000" dirty="0"/>
              <a:t>Alternate functions multiplexers prevent to have several peripheral’s function</a:t>
            </a:r>
          </a:p>
          <a:p>
            <a:pPr marL="0" indent="0">
              <a:buNone/>
            </a:pPr>
            <a:r>
              <a:rPr lang="en-US" sz="2000" dirty="0"/>
              <a:t>pin to be connected to a specific I/O at a time.</a:t>
            </a:r>
          </a:p>
          <a:p>
            <a:r>
              <a:rPr lang="en-US" sz="2000" dirty="0"/>
              <a:t>Some Alternate function pins are remapped to give the possibility to optimize</a:t>
            </a:r>
          </a:p>
          <a:p>
            <a:pPr marL="0" indent="0">
              <a:buNone/>
            </a:pPr>
            <a:r>
              <a:rPr lang="en-US" sz="2000" dirty="0"/>
              <a:t>the number of peripherals used in parallel.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447821-720C-4045-A22C-C7A0C51F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358" y="3762546"/>
            <a:ext cx="5568358" cy="309545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D50F03-3D1C-41D5-84B8-A737444685B0}"/>
              </a:ext>
            </a:extLst>
          </p:cNvPr>
          <p:cNvCxnSpPr/>
          <p:nvPr/>
        </p:nvCxnSpPr>
        <p:spPr>
          <a:xfrm flipV="1">
            <a:off x="6006517" y="4110606"/>
            <a:ext cx="2265028" cy="327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80BC7F-2148-47C1-B984-57F22D96AEC8}"/>
              </a:ext>
            </a:extLst>
          </p:cNvPr>
          <p:cNvSpPr txBox="1"/>
          <p:nvPr/>
        </p:nvSpPr>
        <p:spPr>
          <a:xfrm>
            <a:off x="8791663" y="3724712"/>
            <a:ext cx="1216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Demux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56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FFC3-7CFD-47F9-B57F-603A07CC9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1002"/>
            <a:ext cx="10058400" cy="1174459"/>
          </a:xfrm>
        </p:spPr>
        <p:txBody>
          <a:bodyPr/>
          <a:lstStyle/>
          <a:p>
            <a:r>
              <a:rPr lang="en-US" sz="3600" dirty="0"/>
              <a:t>Basic Structure of an I/O Port Bit:</a:t>
            </a:r>
            <a:br>
              <a:rPr lang="en-US" sz="3600" dirty="0"/>
            </a:br>
            <a:r>
              <a:rPr lang="en-US" sz="3600" dirty="0">
                <a:solidFill>
                  <a:srgbClr val="FF0000"/>
                </a:solidFill>
              </a:rPr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51A13-D821-4445-9AAE-66DCD03E9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639" y="1219201"/>
            <a:ext cx="8888689" cy="531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15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F40E-23E9-45F0-A70B-92A34242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Clock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8C2046-47BD-434A-AA02-FABDBB2D3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983" y="1668442"/>
            <a:ext cx="8721633" cy="4812941"/>
          </a:xfrm>
        </p:spPr>
      </p:pic>
    </p:spTree>
    <p:extLst>
      <p:ext uri="{BB962C8B-B14F-4D97-AF65-F5344CB8AC3E}">
        <p14:creationId xmlns:p14="http://schemas.microsoft.com/office/powerpoint/2010/main" val="1601016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D9DD0-FD8E-4A29-9100-60C9F486E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Mode Register (MODER)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280F42-85E2-464D-BA4B-B8A75DEFF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19201"/>
            <a:ext cx="9729580" cy="55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62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9B0A3-E709-4AA8-8434-B71C3445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 Type Register (OTYPE)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C32D2-082B-4E05-B9E1-1160712E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59" y="1482446"/>
            <a:ext cx="9339743" cy="519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82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82072-75CD-4465-B932-98634504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Input: </a:t>
            </a:r>
            <a:r>
              <a:rPr lang="en-US" dirty="0">
                <a:solidFill>
                  <a:srgbClr val="FF0000"/>
                </a:solidFill>
              </a:rPr>
              <a:t>Pull 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599A6-6818-42DC-834E-5DE55061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07" y="1160478"/>
            <a:ext cx="8320687" cy="511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08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E03C-6D8E-4F34-AF5D-6BC86787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Push-Pull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C243F-BC65-4905-8050-277B04FA9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26128"/>
            <a:ext cx="9929768" cy="533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85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A5D2A22-4C4D-4048-93C6-F66F19CD3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Agenda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32C86834-99CE-4CE7-8B9A-F116348E40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076" y="1811324"/>
            <a:ext cx="9234880" cy="4411663"/>
          </a:xfrm>
        </p:spPr>
        <p:txBody>
          <a:bodyPr/>
          <a:lstStyle/>
          <a:p>
            <a:r>
              <a:rPr lang="en-US" altLang="en-US" dirty="0"/>
              <a:t>Memory Mapping</a:t>
            </a:r>
          </a:p>
          <a:p>
            <a:r>
              <a:rPr lang="en-US" altLang="en-US" dirty="0"/>
              <a:t>Registers</a:t>
            </a:r>
          </a:p>
          <a:p>
            <a:r>
              <a:rPr lang="en-US" altLang="en-US" dirty="0"/>
              <a:t>Block Diagram</a:t>
            </a:r>
          </a:p>
          <a:p>
            <a:r>
              <a:rPr lang="en-US" altLang="en-US" dirty="0"/>
              <a:t>Example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2279-4C6D-485E-AC81-28194AB61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Push-Pull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7A58F-1EB5-481B-AF81-F112306E3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3" y="1452526"/>
            <a:ext cx="10164387" cy="52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29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8275-02F4-4B57-844B-774BC269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Open-Drain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EC889-3BDF-47C4-B6B2-83AC4DDA0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13" y="1404466"/>
            <a:ext cx="10488574" cy="519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66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DE76-1956-43ED-B7B1-D265D672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Open-Drain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C72B6-1B5D-44BF-B4E4-EB8D3FFC2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9" y="1675201"/>
            <a:ext cx="10776446" cy="49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21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3F20-321C-404E-BC1C-D78873BEB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4D23A-8B7D-433A-900B-8F0606CC8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19366"/>
            <a:ext cx="4412974" cy="4979870"/>
          </a:xfrm>
        </p:spPr>
        <p:txBody>
          <a:bodyPr/>
          <a:lstStyle/>
          <a:p>
            <a:r>
              <a:rPr lang="en-US" sz="2000" dirty="0"/>
              <a:t>Output Speed:</a:t>
            </a:r>
          </a:p>
          <a:p>
            <a:pPr lvl="1"/>
            <a:r>
              <a:rPr lang="en-US" sz="2000" dirty="0"/>
              <a:t>Speed of rising and falling</a:t>
            </a:r>
          </a:p>
          <a:p>
            <a:pPr lvl="1"/>
            <a:r>
              <a:rPr lang="en-US" sz="2000" dirty="0"/>
              <a:t>Four speeds: Low, Medium, Fast, High</a:t>
            </a:r>
          </a:p>
          <a:p>
            <a:r>
              <a:rPr lang="en-US" sz="2000" dirty="0"/>
              <a:t>Tradeoff</a:t>
            </a:r>
          </a:p>
          <a:p>
            <a:pPr lvl="1"/>
            <a:r>
              <a:rPr lang="en-US" sz="2000" dirty="0"/>
              <a:t>Higher GPIO speed increases EMI noise and power consumption</a:t>
            </a:r>
          </a:p>
          <a:p>
            <a:pPr lvl="1"/>
            <a:r>
              <a:rPr lang="en-US" sz="2000" dirty="0"/>
              <a:t> Configure based on peripheral speed</a:t>
            </a:r>
          </a:p>
          <a:p>
            <a:pPr lvl="1">
              <a:buFontTx/>
              <a:buChar char="-"/>
            </a:pPr>
            <a:r>
              <a:rPr lang="en-US" sz="1600" dirty="0"/>
              <a:t> Low speed for toggling LEDs</a:t>
            </a:r>
          </a:p>
          <a:p>
            <a:pPr lvl="1">
              <a:buFontTx/>
              <a:buChar char="-"/>
            </a:pPr>
            <a:r>
              <a:rPr lang="en-US" sz="1600" dirty="0"/>
              <a:t> High speed for SPI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D054DE-EC8C-402E-B9D0-341587460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428" y="1497494"/>
            <a:ext cx="3058045" cy="490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79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B59A-505B-44D1-A2EA-71B3ED1BE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Slew Rate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430C1-E21A-42F0-9481-455099CBC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9" y="1316214"/>
            <a:ext cx="10230520" cy="535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29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FC0B0-E1D8-4122-8AB4-6F427EAB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Push-Pull vs Open-Drain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2C82D-67FD-46CF-AD40-3703169CE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88" y="1473588"/>
            <a:ext cx="9186433" cy="51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33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49323-7BF4-43AD-A0FF-3ECB80D4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 Data Register (ODR)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37F71-B6FE-49CA-9ABB-AC67E50D1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59" y="1520885"/>
            <a:ext cx="9340704" cy="51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88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6E3B7-550D-45DB-ACF8-B5D76DA0F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set / reset register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74D227-AE5C-4A66-9856-74548F5EB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783435"/>
            <a:ext cx="10972800" cy="2347490"/>
          </a:xfrm>
        </p:spPr>
        <p:txBody>
          <a:bodyPr/>
          <a:lstStyle/>
          <a:p>
            <a:r>
              <a:rPr lang="en-US" dirty="0"/>
              <a:t>BR12 = Bit Reset 12</a:t>
            </a:r>
          </a:p>
          <a:p>
            <a:r>
              <a:rPr lang="en-US" dirty="0"/>
              <a:t>BS12 = Bit Set 12</a:t>
            </a:r>
          </a:p>
          <a:p>
            <a:r>
              <a:rPr lang="en-US" dirty="0" err="1"/>
              <a:t>Offet</a:t>
            </a:r>
            <a:r>
              <a:rPr lang="en-US" dirty="0"/>
              <a:t>: 28  - 12 = 16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330D59-0A42-4F03-866E-07E16D960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388422"/>
            <a:ext cx="104394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69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F47D-CB81-4F7B-B77E-9E9412C2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up the Red LED (PB.2)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2439C-1584-407D-824F-F22BD0891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67584"/>
            <a:ext cx="9253489" cy="513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84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F00F6-4715-4807-BFD3-29A0D20E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E8BFE-48F2-4508-B371-DDDFD7228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Turn on the clock to the GPIO Port (e.g. Port B)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Configure GPIO mode, output type, speed, pull-up/pull-down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7F6CD-F2C7-4C7B-AB36-7FB04BE41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2152369"/>
            <a:ext cx="10526594" cy="409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4A12E-9FB2-42F0-8A89-8FDF879E1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676" y="3088940"/>
            <a:ext cx="6646878" cy="362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64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A5D2A22-4C4D-4048-93C6-F66F19CD3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Interfacing Peripherals</a:t>
            </a:r>
          </a:p>
        </p:txBody>
      </p:sp>
      <p:sp>
        <p:nvSpPr>
          <p:cNvPr id="20" name="Content Placeholder 43">
            <a:extLst>
              <a:ext uri="{FF2B5EF4-FFF2-40B4-BE49-F238E27FC236}">
                <a16:creationId xmlns:a16="http://schemas.microsoft.com/office/drawing/2014/main" id="{DC047A7C-B7EF-4C7F-950B-30F2A3DB665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30708" y="1585518"/>
            <a:ext cx="10450481" cy="4750749"/>
          </a:xfrm>
        </p:spPr>
        <p:txBody>
          <a:bodyPr>
            <a:normAutofit/>
          </a:bodyPr>
          <a:lstStyle/>
          <a:p>
            <a:r>
              <a:rPr lang="en-US" sz="1800" b="1" dirty="0"/>
              <a:t>Port-mapped I/O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Use special CPU instructions: </a:t>
            </a:r>
            <a:r>
              <a:rPr lang="en-US" sz="1800" dirty="0" err="1"/>
              <a:t>Special_instruction</a:t>
            </a:r>
            <a:r>
              <a:rPr lang="en-US" sz="1800" dirty="0"/>
              <a:t> Reg, Port </a:t>
            </a:r>
          </a:p>
          <a:p>
            <a:r>
              <a:rPr lang="en-US" sz="1800" b="1" dirty="0"/>
              <a:t>Memory-mapped I/O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A simpler and more convenient way to interface I/O devices </a:t>
            </a:r>
          </a:p>
          <a:p>
            <a:pPr lvl="1"/>
            <a:r>
              <a:rPr lang="en-US" sz="1800" dirty="0"/>
              <a:t>Each device registers is assigned to a memory address in the address space of the</a:t>
            </a:r>
            <a:br>
              <a:rPr lang="en-US" sz="1800" dirty="0"/>
            </a:br>
            <a:r>
              <a:rPr lang="en-US" sz="1800" dirty="0"/>
              <a:t>microprocessor </a:t>
            </a:r>
          </a:p>
          <a:p>
            <a:pPr lvl="1"/>
            <a:r>
              <a:rPr lang="en-US" sz="1800" dirty="0"/>
              <a:t>Use native CPU load/store instructions: LDR/STR Reg, [Reg, #imm] 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D9E4AD-DE9D-414F-8AB4-0AF0320C3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85" y="4135139"/>
            <a:ext cx="7560926" cy="227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6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191B6-199A-4EE1-9D43-A8C2352B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Basic Structure of an I/O Port Bit</a:t>
            </a:r>
            <a:br>
              <a:rPr lang="en-US" sz="3600" dirty="0"/>
            </a:br>
            <a:r>
              <a:rPr lang="en-US" sz="3600" dirty="0">
                <a:solidFill>
                  <a:srgbClr val="FF0000"/>
                </a:solidFill>
              </a:rPr>
              <a:t>Input and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9EE51-ADF6-46E1-9E33-A014227DF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75" y="1425886"/>
            <a:ext cx="9031394" cy="501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02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DA41-3216-4A01-BE44-43BD1FBC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Basic Structure of an I/O Port Bit:</a:t>
            </a:r>
            <a:br>
              <a:rPr lang="en-US" sz="3600" dirty="0"/>
            </a:br>
            <a:r>
              <a:rPr lang="en-US" sz="3600" dirty="0">
                <a:solidFill>
                  <a:srgbClr val="FF0000"/>
                </a:solidFill>
              </a:rPr>
              <a:t>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296D2-5B6B-4CAC-90CE-D7D50C630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63" y="1295824"/>
            <a:ext cx="9903769" cy="537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1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99DF-1B4D-4C6E-840B-7E93380C3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Schmitt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3692E-4B96-4667-A7D7-85557311A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31" y="4570419"/>
            <a:ext cx="10972800" cy="2089012"/>
          </a:xfrm>
        </p:spPr>
        <p:txBody>
          <a:bodyPr/>
          <a:lstStyle/>
          <a:p>
            <a:r>
              <a:rPr lang="en-US" dirty="0"/>
              <a:t>Analog signals</a:t>
            </a:r>
          </a:p>
          <a:p>
            <a:pPr lvl="1"/>
            <a:r>
              <a:rPr lang="en-US" dirty="0"/>
              <a:t>Noisy</a:t>
            </a:r>
          </a:p>
          <a:p>
            <a:pPr lvl="1"/>
            <a:r>
              <a:rPr lang="en-US" dirty="0"/>
              <a:t>Rise and fall slowly (small slew rate)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5EF61-8BF3-4731-A28F-6E651C467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349" y="1662578"/>
            <a:ext cx="8229600" cy="262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13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1F0A8-C96D-4F07-940C-4408058F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Schmitt Trigger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C4EEB-D9CF-40D9-9C82-FC557447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30" y="1985892"/>
            <a:ext cx="10043092" cy="399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21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C4161-BE79-4553-BEFE-0F69A6413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Schmitt Trigger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345A6-1392-438D-9696-3F744BBA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06" y="1688341"/>
            <a:ext cx="9840287" cy="482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27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52219-2124-49EF-A17F-28BA414D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Clock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396369-D922-4026-AD67-10761927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51" y="1434518"/>
            <a:ext cx="9088460" cy="499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05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F4F7D-B9E5-4152-BA01-A94C0C9E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Mode Register (MODER)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1A9FE-79FA-4C0E-9D9D-980B902B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1" y="1402425"/>
            <a:ext cx="9318421" cy="519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56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053D-D22B-4B18-86F4-8F9AD672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Pull-up/Pull-down Register </a:t>
            </a:r>
            <a:r>
              <a:rPr lang="en-US" dirty="0">
                <a:solidFill>
                  <a:srgbClr val="FF0000"/>
                </a:solidFill>
              </a:rPr>
              <a:t>PUPDR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89BA8-B5B7-4971-B214-40127F2A3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06" y="1332642"/>
            <a:ext cx="8813758" cy="535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17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5F3F-DF02-44DD-A29F-24F2B0C5F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GPIO Input Data Register (IDR)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90574-9982-4A16-AC94-C80241D6E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43" y="1397307"/>
            <a:ext cx="9915919" cy="520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58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CE60E-7745-42F2-8608-9F476FDA1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Input of Pin PA.0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6C98D-043E-47A3-8169-7B60EE8F6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68" y="1424297"/>
            <a:ext cx="8498863" cy="51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8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0090-8728-481D-8A7B-E065DF15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 of Cortex-M4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424F0A-B578-4A92-A5BB-7BA9FDC2B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19" y="1508911"/>
            <a:ext cx="9066657" cy="509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80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0F3D-987A-46D5-A322-EE3E81487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008C0-CA83-4514-B932-38F5AEA9B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31" y="1879134"/>
            <a:ext cx="7973909" cy="48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06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0F2C9-F43B-40FC-819D-AD3011EE4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C7F0D-D99F-4563-B23D-A750848C7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456" y="1501630"/>
            <a:ext cx="8248867" cy="517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38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0CE09-B68B-4547-8F45-BEDCBA96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28D43-2DF4-46D3-8017-11BCD18F5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11" y="1694576"/>
            <a:ext cx="8027563" cy="48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3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BF50-537A-44DD-9DB7-007B242A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968DF-1EEA-4B45-85A4-6E769192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874" y="1504309"/>
            <a:ext cx="7751465" cy="503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76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79F8-4B46-44CE-A135-EC70B5CC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3C954-152C-478B-9B25-F5CE61A28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18" y="1493240"/>
            <a:ext cx="8025264" cy="50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89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3BEEF-1E12-497D-8128-50D4E871D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1F017-C782-43C3-B6E0-0BFEBF2D9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18" y="1577130"/>
            <a:ext cx="7993038" cy="51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52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5D1D-6331-4A5A-8474-1BDDFE8C6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D795B-7E3D-43E8-8E0A-8AA227521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169" y="1535186"/>
            <a:ext cx="8185995" cy="521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11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E04B-46AD-406A-BAFC-7B8FCB270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2282E-E160-4F6A-A24A-1F72E5FA7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270" y="1686188"/>
            <a:ext cx="7579548" cy="475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00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071E-AD8F-4C62-974D-DF0EB9574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1D6BB-D86E-46B1-B221-4735416E5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982" y="1483421"/>
            <a:ext cx="7630972" cy="511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85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0F15-69A4-4265-9C53-F43EE175D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89E88-ED7F-407A-86FE-BD29BF1C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409" y="1602298"/>
            <a:ext cx="4827066" cy="47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8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D2484-8930-4AC8-BDB4-5619EF0D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Memory Map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B5B8C7-EDDD-4569-8BDD-C154396EF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09" y="1389710"/>
            <a:ext cx="9227039" cy="513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05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19B3B-9345-456D-80C9-C9FAB8C7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Debouncing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C346D-699C-494E-91FA-8B0C219DA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468" y="1476662"/>
            <a:ext cx="7616977" cy="512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75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486A0-921B-4976-B6FD-62305A207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7B42E-8381-4027-9F3B-F9503B99A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71" y="2364073"/>
            <a:ext cx="3145871" cy="16794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Pull-Down Resistor – default logic 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DF1BC7-2256-452B-A0F4-6D115A1C0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824831"/>
            <a:ext cx="5257800" cy="420052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C15569-5BF8-4A4A-9935-005BB0B7AB6A}"/>
              </a:ext>
            </a:extLst>
          </p:cNvPr>
          <p:cNvCxnSpPr>
            <a:cxnSpLocks/>
          </p:cNvCxnSpPr>
          <p:nvPr/>
        </p:nvCxnSpPr>
        <p:spPr>
          <a:xfrm>
            <a:off x="3473042" y="2969703"/>
            <a:ext cx="5680744" cy="14629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757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B52D-084F-4708-8A2E-3BA18D13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125F0-6E16-4682-BFC5-7D6335C7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FF0000"/>
                </a:solidFill>
              </a:rPr>
              <a:t>Use Timer and Interrupt to test the state of the switch (recommend)</a:t>
            </a:r>
          </a:p>
          <a:p>
            <a:r>
              <a:rPr lang="en-US" dirty="0"/>
              <a:t>Use polling method to test the state of the switch</a:t>
            </a:r>
          </a:p>
        </p:txBody>
      </p:sp>
    </p:spTree>
    <p:extLst>
      <p:ext uri="{BB962C8B-B14F-4D97-AF65-F5344CB8AC3E}">
        <p14:creationId xmlns:p14="http://schemas.microsoft.com/office/powerpoint/2010/main" val="33377463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9245-271E-45BD-B4E4-2D34A926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Douce</a:t>
            </a:r>
            <a:r>
              <a:rPr lang="en-US" dirty="0"/>
              <a:t> with Interrupt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B1BB5-CBD6-4797-B08B-5BC7236E1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9263"/>
            <a:ext cx="10972800" cy="5025486"/>
          </a:xfrm>
        </p:spPr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systick</a:t>
            </a:r>
            <a:r>
              <a:rPr lang="en-US" dirty="0"/>
              <a:t> to generate </a:t>
            </a:r>
            <a:r>
              <a:rPr lang="en-US" dirty="0">
                <a:solidFill>
                  <a:srgbClr val="FF0000"/>
                </a:solidFill>
              </a:rPr>
              <a:t>1mS</a:t>
            </a:r>
            <a:r>
              <a:rPr lang="en-US" dirty="0"/>
              <a:t> interrupt to implementing the Input debounce.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The Input is recognize at 1 or 0 if it stay at 1 or 0 for 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 time &gt; of 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REFdebounce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during the samples the input change from 0 to 1 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0,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every change 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reset the In1_0 and In1_1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way when In1_0 or In1_1 exceeds or is equal to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REFdebounce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means that it were at 1 or 0 for at least of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REFdebounce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0276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AB85-0B0E-4882-9F31-6281B33A8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Debounce Flow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76E22-DEC2-4FB8-AE53-6B03DF14A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783" y="1345240"/>
            <a:ext cx="4593454" cy="5315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3337A2-79E6-4D6D-B82F-47423CBD3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822" y="3025498"/>
            <a:ext cx="3034017" cy="13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44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43C3-4AAC-4C6F-93B0-CF75ABB4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622E0B-00C3-4299-A74D-C98199D10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7961" y="1786526"/>
            <a:ext cx="2757288" cy="44116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3DC249-EA6B-4442-B2B8-DBE90FF44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040" y="1502924"/>
            <a:ext cx="4034158" cy="497886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BADA34-C1F7-4D7B-93E0-32CEDFC4692B}"/>
              </a:ext>
            </a:extLst>
          </p:cNvPr>
          <p:cNvCxnSpPr>
            <a:cxnSpLocks/>
          </p:cNvCxnSpPr>
          <p:nvPr/>
        </p:nvCxnSpPr>
        <p:spPr>
          <a:xfrm flipH="1">
            <a:off x="7398198" y="4244829"/>
            <a:ext cx="15276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BCCD0B-A356-4B18-A978-4CFD9D10A858}"/>
              </a:ext>
            </a:extLst>
          </p:cNvPr>
          <p:cNvCxnSpPr>
            <a:cxnSpLocks/>
          </p:cNvCxnSpPr>
          <p:nvPr/>
        </p:nvCxnSpPr>
        <p:spPr>
          <a:xfrm>
            <a:off x="2466363" y="3808602"/>
            <a:ext cx="1090569" cy="6795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51A93E-D6C8-4319-8B5D-15189690AAFB}"/>
              </a:ext>
            </a:extLst>
          </p:cNvPr>
          <p:cNvSpPr txBox="1"/>
          <p:nvPr/>
        </p:nvSpPr>
        <p:spPr>
          <a:xfrm>
            <a:off x="54557" y="3363441"/>
            <a:ext cx="241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cho</a:t>
            </a:r>
            <a:r>
              <a:rPr lang="en-US" dirty="0"/>
              <a:t> flow xử lý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nhiễu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EBBB7E-764D-438B-BCB0-8FC5A80A3D55}"/>
              </a:ext>
            </a:extLst>
          </p:cNvPr>
          <p:cNvCxnSpPr>
            <a:cxnSpLocks/>
          </p:cNvCxnSpPr>
          <p:nvPr/>
        </p:nvCxnSpPr>
        <p:spPr>
          <a:xfrm>
            <a:off x="2369917" y="5269685"/>
            <a:ext cx="1090569" cy="6795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FD77DA2-45A9-48BE-89E3-AE62F5044D08}"/>
              </a:ext>
            </a:extLst>
          </p:cNvPr>
          <p:cNvSpPr txBox="1"/>
          <p:nvPr/>
        </p:nvSpPr>
        <p:spPr>
          <a:xfrm>
            <a:off x="58486" y="4791347"/>
            <a:ext cx="241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Phát </a:t>
            </a:r>
            <a:r>
              <a:rPr lang="en-US" dirty="0" err="1"/>
              <a:t>hiện</a:t>
            </a:r>
            <a:r>
              <a:rPr lang="en-US" dirty="0"/>
              <a:t> timeout và restart </a:t>
            </a:r>
          </a:p>
        </p:txBody>
      </p:sp>
    </p:spTree>
    <p:extLst>
      <p:ext uri="{BB962C8B-B14F-4D97-AF65-F5344CB8AC3E}">
        <p14:creationId xmlns:p14="http://schemas.microsoft.com/office/powerpoint/2010/main" val="36567893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2388E-5E41-4A09-8EF2-8812F8975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6A180B-C4CF-401E-842A-0DBEE7F83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7618" y="1949263"/>
            <a:ext cx="5744968" cy="408099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9DBA02-39FB-4FFD-8C00-E853E118AB3C}"/>
              </a:ext>
            </a:extLst>
          </p:cNvPr>
          <p:cNvSpPr txBox="1"/>
          <p:nvPr/>
        </p:nvSpPr>
        <p:spPr>
          <a:xfrm>
            <a:off x="360727" y="2086989"/>
            <a:ext cx="3816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Disable interrupt để </a:t>
            </a:r>
            <a:r>
              <a:rPr lang="en-US" dirty="0" err="1"/>
              <a:t>không</a:t>
            </a:r>
            <a:r>
              <a:rPr lang="en-US" dirty="0"/>
              <a:t> bị </a:t>
            </a:r>
            <a:r>
              <a:rPr lang="en-US" dirty="0" err="1"/>
              <a:t>lặp</a:t>
            </a:r>
            <a:r>
              <a:rPr lang="en-US" dirty="0"/>
              <a:t> lại</a:t>
            </a:r>
          </a:p>
          <a:p>
            <a:r>
              <a:rPr lang="en-US" dirty="0"/>
              <a:t>- </a:t>
            </a:r>
            <a:r>
              <a:rPr lang="en-US" dirty="0" err="1"/>
              <a:t>Bật</a:t>
            </a:r>
            <a:r>
              <a:rPr lang="en-US" dirty="0"/>
              <a:t> flag để </a:t>
            </a:r>
            <a:r>
              <a:rPr lang="en-US" dirty="0" err="1"/>
              <a:t>systick</a:t>
            </a:r>
            <a:r>
              <a:rPr lang="en-US" dirty="0"/>
              <a:t> check và gọi </a:t>
            </a:r>
            <a:r>
              <a:rPr lang="en-US" dirty="0" err="1"/>
              <a:t>hàm</a:t>
            </a:r>
            <a:r>
              <a:rPr lang="en-US" dirty="0"/>
              <a:t> xử lý debounce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691AAA-B6C8-4833-99C8-3AF022D711A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77717" y="2687154"/>
            <a:ext cx="3229762" cy="2228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996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BD2F-4F4C-4914-A6CE-9802CCE1F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E6C7E8-AF4C-4484-8335-7D145D6B8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8713" y="2086989"/>
            <a:ext cx="5553075" cy="36004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CB1E0-B382-4897-9C03-6BE614920807}"/>
              </a:ext>
            </a:extLst>
          </p:cNvPr>
          <p:cNvSpPr txBox="1"/>
          <p:nvPr/>
        </p:nvSpPr>
        <p:spPr>
          <a:xfrm>
            <a:off x="360727" y="2086989"/>
            <a:ext cx="2491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Gọi </a:t>
            </a:r>
            <a:r>
              <a:rPr lang="en-US" dirty="0" err="1"/>
              <a:t>hàm</a:t>
            </a:r>
            <a:r>
              <a:rPr lang="en-US" dirty="0"/>
              <a:t> xử lý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khi phát </a:t>
            </a:r>
            <a:r>
              <a:rPr lang="en-US" dirty="0" err="1"/>
              <a:t>hiện</a:t>
            </a:r>
            <a:r>
              <a:rPr lang="en-US" dirty="0"/>
              <a:t> 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(interrupt)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A27384-A516-4EE1-AF7A-428959FC4E51}"/>
              </a:ext>
            </a:extLst>
          </p:cNvPr>
          <p:cNvCxnSpPr>
            <a:cxnSpLocks/>
          </p:cNvCxnSpPr>
          <p:nvPr/>
        </p:nvCxnSpPr>
        <p:spPr>
          <a:xfrm>
            <a:off x="2852256" y="2456321"/>
            <a:ext cx="3531766" cy="21660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450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CCF83-79C4-4218-8A3B-726D451D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LED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DE6C7-CCDF-4EE2-B0FA-D5E93E5FA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7994" y="2028483"/>
            <a:ext cx="5105400" cy="3810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BEBABB-BA8F-4655-96C4-CD92BD67DE15}"/>
              </a:ext>
            </a:extLst>
          </p:cNvPr>
          <p:cNvSpPr txBox="1"/>
          <p:nvPr/>
        </p:nvSpPr>
        <p:spPr>
          <a:xfrm>
            <a:off x="360727" y="2086989"/>
            <a:ext cx="2491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LED chạy </a:t>
            </a:r>
            <a:r>
              <a:rPr lang="en-US" dirty="0" err="1"/>
              <a:t>nối</a:t>
            </a:r>
            <a:r>
              <a:rPr lang="en-US" dirty="0"/>
              <a:t> tiếp với chu </a:t>
            </a:r>
            <a:r>
              <a:rPr lang="en-US" dirty="0" err="1"/>
              <a:t>kỳ</a:t>
            </a:r>
            <a:r>
              <a:rPr lang="en-US" dirty="0"/>
              <a:t> 1s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CEA2387-F1CA-436F-BF27-6040B881AC43}"/>
              </a:ext>
            </a:extLst>
          </p:cNvPr>
          <p:cNvCxnSpPr/>
          <p:nvPr/>
        </p:nvCxnSpPr>
        <p:spPr>
          <a:xfrm>
            <a:off x="2852256" y="2456321"/>
            <a:ext cx="3243743" cy="8556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832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A628-C19F-4D4B-943E-7BE6AE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LED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84297E-78C3-423D-9842-FBA79F5D5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5556" y="2199113"/>
            <a:ext cx="7095706" cy="31348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9887AE-22D5-4FBB-A259-ACED39079157}"/>
              </a:ext>
            </a:extLst>
          </p:cNvPr>
          <p:cNvSpPr txBox="1"/>
          <p:nvPr/>
        </p:nvSpPr>
        <p:spPr>
          <a:xfrm>
            <a:off x="251671" y="3429000"/>
            <a:ext cx="2634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Tạo</a:t>
            </a:r>
            <a:r>
              <a:rPr lang="en-US" dirty="0"/>
              <a:t> mặt </a:t>
            </a:r>
            <a:r>
              <a:rPr lang="en-US" dirty="0" err="1"/>
              <a:t>nạ</a:t>
            </a:r>
            <a:r>
              <a:rPr lang="en-US" dirty="0"/>
              <a:t> để </a:t>
            </a:r>
            <a:r>
              <a:rPr lang="en-US" dirty="0" err="1"/>
              <a:t>bật</a:t>
            </a:r>
            <a:r>
              <a:rPr lang="en-US" dirty="0"/>
              <a:t> từng bit</a:t>
            </a:r>
          </a:p>
          <a:p>
            <a:r>
              <a:rPr lang="en-US" dirty="0" err="1"/>
              <a:t>Eg.</a:t>
            </a:r>
            <a:r>
              <a:rPr lang="en-US" dirty="0"/>
              <a:t> 0x01 &lt;&lt; 12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5E2D75-343F-486C-96CA-40F7DF694312}"/>
              </a:ext>
            </a:extLst>
          </p:cNvPr>
          <p:cNvCxnSpPr>
            <a:cxnSpLocks/>
          </p:cNvCxnSpPr>
          <p:nvPr/>
        </p:nvCxnSpPr>
        <p:spPr>
          <a:xfrm>
            <a:off x="2885812" y="3798332"/>
            <a:ext cx="4345498" cy="8995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0366E4-0E66-488C-BED7-8BAD208DD2D5}"/>
              </a:ext>
            </a:extLst>
          </p:cNvPr>
          <p:cNvCxnSpPr>
            <a:cxnSpLocks/>
          </p:cNvCxnSpPr>
          <p:nvPr/>
        </p:nvCxnSpPr>
        <p:spPr>
          <a:xfrm>
            <a:off x="2885812" y="2818420"/>
            <a:ext cx="4345498" cy="8995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DAECD4-9F5A-41AD-AD5D-44C96CDD8327}"/>
              </a:ext>
            </a:extLst>
          </p:cNvPr>
          <p:cNvSpPr txBox="1"/>
          <p:nvPr/>
        </p:nvSpPr>
        <p:spPr>
          <a:xfrm>
            <a:off x="251669" y="2198955"/>
            <a:ext cx="263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Xóa</a:t>
            </a:r>
            <a:r>
              <a:rPr lang="en-US" dirty="0"/>
              <a:t> 3 bit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LED12 -&gt; LED14</a:t>
            </a:r>
          </a:p>
        </p:txBody>
      </p:sp>
    </p:spTree>
    <p:extLst>
      <p:ext uri="{BB962C8B-B14F-4D97-AF65-F5344CB8AC3E}">
        <p14:creationId xmlns:p14="http://schemas.microsoft.com/office/powerpoint/2010/main" val="4181484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FEED-8CA4-4E1A-A773-277875CEF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Memory Map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C48634-6920-457D-9426-DF6B0DF9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84" y="1219201"/>
            <a:ext cx="9707418" cy="552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559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81A12-3F15-4E04-AED2-4362C08F2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Khai báo macro GPIO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AFD105-78B6-4814-8E7F-60E3CE689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682" y="1761208"/>
            <a:ext cx="5333318" cy="441166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2C60E4-4A2B-43ED-A5FC-F6481B4F0F8C}"/>
              </a:ext>
            </a:extLst>
          </p:cNvPr>
          <p:cNvSpPr txBox="1"/>
          <p:nvPr/>
        </p:nvSpPr>
        <p:spPr>
          <a:xfrm>
            <a:off x="251670" y="3429000"/>
            <a:ext cx="3271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GPIO config trong </a:t>
            </a:r>
            <a:r>
              <a:rPr lang="en-US" dirty="0" err="1"/>
              <a:t>CubeMX</a:t>
            </a:r>
            <a:r>
              <a:rPr lang="en-US" dirty="0"/>
              <a:t> sẽ được khai báo dạng macro trong file </a:t>
            </a:r>
            <a:r>
              <a:rPr lang="en-US" dirty="0" err="1"/>
              <a:t>main.h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230BC6-E571-4EC6-B66B-270A3711B168}"/>
              </a:ext>
            </a:extLst>
          </p:cNvPr>
          <p:cNvCxnSpPr>
            <a:cxnSpLocks/>
          </p:cNvCxnSpPr>
          <p:nvPr/>
        </p:nvCxnSpPr>
        <p:spPr>
          <a:xfrm>
            <a:off x="3523376" y="4029164"/>
            <a:ext cx="1971413" cy="10042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5019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5D170F9D-DCE6-4EA7-BF52-966E9A9875B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en-US" dirty="0"/>
              <a:t>Question ?</a:t>
            </a:r>
          </a:p>
        </p:txBody>
      </p:sp>
      <p:sp>
        <p:nvSpPr>
          <p:cNvPr id="10243" name="Subtitle 2">
            <a:extLst>
              <a:ext uri="{FF2B5EF4-FFF2-40B4-BE49-F238E27FC236}">
                <a16:creationId xmlns:a16="http://schemas.microsoft.com/office/drawing/2014/main" id="{8F8915E4-1EDB-4D7A-A9C2-4AD2BFC7AA7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12F9-3E54-45DB-AA63-94142BB18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Data Register (ODR)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5BEACB8-B5C3-4E11-BE9D-D2FBC9ADD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98" y="1561613"/>
            <a:ext cx="10058400" cy="492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46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EBEB-6773-49EA-A337-0745A2837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Data Register (ODR)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CC1F9A4-1C66-43D2-BA6D-AF2E5095D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77" y="1686188"/>
            <a:ext cx="8343656" cy="504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42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009A5-779D-45DC-B345-F3C4FBD8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Dereferencing a Memory Address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70D55A-F137-4B71-93F5-408B0D1A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01" y="1619075"/>
            <a:ext cx="8852826" cy="488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3188"/>
      </p:ext>
    </p:extLst>
  </p:cSld>
  <p:clrMapOvr>
    <a:masterClrMapping/>
  </p:clrMapOvr>
</p:sld>
</file>

<file path=ppt/theme/theme1.xml><?xml version="1.0" encoding="utf-8"?>
<a:theme xmlns:a="http://schemas.openxmlformats.org/drawingml/2006/main" name="1_Network">
  <a:themeElements>
    <a:clrScheme name="1_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1_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</TotalTime>
  <Words>740</Words>
  <Application>Microsoft Office PowerPoint</Application>
  <PresentationFormat>Widescreen</PresentationFormat>
  <Paragraphs>123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Wingdings</vt:lpstr>
      <vt:lpstr>1_Network</vt:lpstr>
      <vt:lpstr>Network</vt:lpstr>
      <vt:lpstr>PowerPoint Presentation</vt:lpstr>
      <vt:lpstr>Agenda</vt:lpstr>
      <vt:lpstr>Interfacing Peripherals</vt:lpstr>
      <vt:lpstr>Memory Map of Cortex-M4</vt:lpstr>
      <vt:lpstr>GPIO Memory Map</vt:lpstr>
      <vt:lpstr>GPIO Memory Map</vt:lpstr>
      <vt:lpstr>Output Data Register (ODR)</vt:lpstr>
      <vt:lpstr>Output Data Register (ODR)</vt:lpstr>
      <vt:lpstr>Dereferencing a Memory Address</vt:lpstr>
      <vt:lpstr>LED (PD.12)</vt:lpstr>
      <vt:lpstr>General Purpose Input/Output (GPIO)</vt:lpstr>
      <vt:lpstr>GPIO Configuration Modes</vt:lpstr>
      <vt:lpstr>Alternate Functions features</vt:lpstr>
      <vt:lpstr>Basic Structure of an I/O Port Bit: Output</vt:lpstr>
      <vt:lpstr>Enable Clock</vt:lpstr>
      <vt:lpstr>GPIO Mode Register (MODER)</vt:lpstr>
      <vt:lpstr>GPIO Output Type Register (OTYPE)</vt:lpstr>
      <vt:lpstr>GPIO Input: Pull Up</vt:lpstr>
      <vt:lpstr>GPIO Output: Push-Pull</vt:lpstr>
      <vt:lpstr>GPIO Output: Push-Pull</vt:lpstr>
      <vt:lpstr>GPIO Output: Open-Drain</vt:lpstr>
      <vt:lpstr>GPIO Output: Open-Drain</vt:lpstr>
      <vt:lpstr>GPIO Output Speed</vt:lpstr>
      <vt:lpstr>Slew Rate </vt:lpstr>
      <vt:lpstr>GPIO Output: Push-Pull vs Open-Drain</vt:lpstr>
      <vt:lpstr>GPIO Output Data Register (ODR)</vt:lpstr>
      <vt:lpstr>Bit set / reset register</vt:lpstr>
      <vt:lpstr>Light up the Red LED (PB.2)</vt:lpstr>
      <vt:lpstr>GPIO Initialization</vt:lpstr>
      <vt:lpstr>Basic Structure of an I/O Port Bit Input and Output</vt:lpstr>
      <vt:lpstr>Basic Structure of an I/O Port Bit: Input</vt:lpstr>
      <vt:lpstr>Schmitt Trigger</vt:lpstr>
      <vt:lpstr>Schmitt Trigger</vt:lpstr>
      <vt:lpstr>Schmitt Trigger</vt:lpstr>
      <vt:lpstr>Enable Clock</vt:lpstr>
      <vt:lpstr>GPIO Mode Register (MODER)</vt:lpstr>
      <vt:lpstr>GPIO Pull-up/Pull-down Register PUPDR</vt:lpstr>
      <vt:lpstr>GPIO Input Data Register (IDR)</vt:lpstr>
      <vt:lpstr>Read Input of Pin PA.0</vt:lpstr>
      <vt:lpstr>Keypad Scan</vt:lpstr>
      <vt:lpstr>Keypad Scan</vt:lpstr>
      <vt:lpstr>Keypad Scan</vt:lpstr>
      <vt:lpstr>Keypad Scan</vt:lpstr>
      <vt:lpstr>Keypad Scan</vt:lpstr>
      <vt:lpstr>Keypad Scan</vt:lpstr>
      <vt:lpstr>Keypad Scan</vt:lpstr>
      <vt:lpstr>Keypad Scan</vt:lpstr>
      <vt:lpstr>Keypad Scan</vt:lpstr>
      <vt:lpstr>Keypad Scan</vt:lpstr>
      <vt:lpstr>I/O Debouncing</vt:lpstr>
      <vt:lpstr>Button circuit</vt:lpstr>
      <vt:lpstr>Debounce method</vt:lpstr>
      <vt:lpstr>Douce with Interrupt</vt:lpstr>
      <vt:lpstr>Debounce Flow chart</vt:lpstr>
      <vt:lpstr>Debouncing</vt:lpstr>
      <vt:lpstr>Debouncing</vt:lpstr>
      <vt:lpstr>Debouncing</vt:lpstr>
      <vt:lpstr>Tạo hiệu ứng LED </vt:lpstr>
      <vt:lpstr>Tạo hiệu ứng LED </vt:lpstr>
      <vt:lpstr>Khai báo macro GPIO</vt:lpstr>
      <vt:lpstr>Question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Ngoc Phu Truong</dc:creator>
  <cp:lastModifiedBy>Ngoc Phu Truong</cp:lastModifiedBy>
  <cp:revision>23</cp:revision>
  <dcterms:created xsi:type="dcterms:W3CDTF">2021-08-26T08:22:37Z</dcterms:created>
  <dcterms:modified xsi:type="dcterms:W3CDTF">2021-09-02T14:28:41Z</dcterms:modified>
</cp:coreProperties>
</file>